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9" r:id="rId2"/>
    <p:sldId id="629" r:id="rId3"/>
    <p:sldId id="630" r:id="rId4"/>
    <p:sldId id="631" r:id="rId5"/>
    <p:sldId id="257" r:id="rId6"/>
    <p:sldId id="633" r:id="rId7"/>
    <p:sldId id="634" r:id="rId8"/>
    <p:sldId id="635" r:id="rId9"/>
    <p:sldId id="636" r:id="rId10"/>
    <p:sldId id="422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95" d="100"/>
          <a:sy n="95" d="100"/>
        </p:scale>
        <p:origin x="63"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A6CFE-7C34-4241-8ECA-9787A3D59D2E}"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3DD92-D9FD-49E0-86E9-28BD440991C3}" type="slidenum">
              <a:rPr lang="en-US" smtClean="0"/>
              <a:t>‹#›</a:t>
            </a:fld>
            <a:endParaRPr lang="en-US"/>
          </a:p>
        </p:txBody>
      </p:sp>
    </p:spTree>
    <p:extLst>
      <p:ext uri="{BB962C8B-B14F-4D97-AF65-F5344CB8AC3E}">
        <p14:creationId xmlns:p14="http://schemas.microsoft.com/office/powerpoint/2010/main" val="4170991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asqnc.com/wp-content/uploads/2019/11/Approved_Strategic-Plan-Outline_08202019.pdf" TargetMode="External"/><Relationship Id="rId13" Type="http://schemas.openxmlformats.org/officeDocument/2006/relationships/hyperlink" Target="https://www.bestnc.org/factsandfigures/" TargetMode="External"/><Relationship Id="rId3" Type="http://schemas.openxmlformats.org/officeDocument/2006/relationships/hyperlink" Target="https://www.myfuturenc.org/wp-content/uploads/2019/04/A-Call-to-Action-Final-Report_040319.pdf" TargetMode="External"/><Relationship Id="rId7" Type="http://schemas.openxmlformats.org/officeDocument/2006/relationships/hyperlink" Target="https://www.bestnc.org/fitroadmap/" TargetMode="External"/><Relationship Id="rId12" Type="http://schemas.openxmlformats.org/officeDocument/2006/relationships/hyperlink" Target="https://hunt-institute.org/wp-content/uploads/2022/04/HI-HLC-FinalReport-2022-wSig-Digital.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governor.nc.gov/issues/education/commission-access-sound-basic-education" TargetMode="External"/><Relationship Id="rId11" Type="http://schemas.openxmlformats.org/officeDocument/2006/relationships/hyperlink" Target="https://www.dpi.nc.gov/districts-schools/operation-polaris" TargetMode="External"/><Relationship Id="rId5" Type="http://schemas.openxmlformats.org/officeDocument/2006/relationships/hyperlink" Target="https://wwwcache.wral.com/asset/news/education/2015/01/27/14395897/subcommittee_on_teacher_quality_recommendations.pdf" TargetMode="External"/><Relationship Id="rId10" Type="http://schemas.openxmlformats.org/officeDocument/2006/relationships/hyperlink" Target="https://www.bestnc.org/ncstride/" TargetMode="External"/><Relationship Id="rId4" Type="http://schemas.openxmlformats.org/officeDocument/2006/relationships/hyperlink" Target="https://www.northcarolina.edu/wp-content/uploads/reports-and-documents/strategic-plan/unc_strategic_plan.pdf" TargetMode="External"/><Relationship Id="rId9" Type="http://schemas.openxmlformats.org/officeDocument/2006/relationships/hyperlink" Target="https://governor.nc.gov/issues/education/drive-task-force"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governor.nc.gov/issues/education/drive-task-force" TargetMode="External"/><Relationship Id="rId3" Type="http://schemas.openxmlformats.org/officeDocument/2006/relationships/hyperlink" Target="https://www.myfuturenc.org/wp-content/uploads/2019/04/A-Call-to-Action-Final-Report_040319.pdf" TargetMode="External"/><Relationship Id="rId7" Type="http://schemas.openxmlformats.org/officeDocument/2006/relationships/hyperlink" Target="https://asqnc.com/wp-content/uploads/2019/11/Approved_Strategic-Plan-Outline_08202019.pdf"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bestnc.org/fitroadmap/" TargetMode="External"/><Relationship Id="rId5" Type="http://schemas.openxmlformats.org/officeDocument/2006/relationships/hyperlink" Target="https://files.nc.gov/governor/Commission_recommendations_final.pdf" TargetMode="External"/><Relationship Id="rId10" Type="http://schemas.openxmlformats.org/officeDocument/2006/relationships/hyperlink" Target="https://www.dpi.nc.gov/districts-schools/operation-polaris" TargetMode="External"/><Relationship Id="rId4" Type="http://schemas.openxmlformats.org/officeDocument/2006/relationships/hyperlink" Target="https://www.northcarolina.edu/wp-content/uploads/reports-and-documents/strategic-plan/unc_strategic_plan.pdf" TargetMode="External"/><Relationship Id="rId9" Type="http://schemas.openxmlformats.org/officeDocument/2006/relationships/hyperlink" Target="http://www.bestnc.org/ncstrid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4"/>
          <p:cNvSpPr>
            <a:spLocks noGrp="1"/>
          </p:cNvSpPr>
          <p:nvPr>
            <p:ph type="ftr" sz="quarter" idx="4"/>
          </p:nvPr>
        </p:nvSpPr>
        <p:spPr>
          <a:xfrm>
            <a:off x="126631" y="5397112"/>
            <a:ext cx="5990319" cy="288005"/>
          </a:xfrm>
        </p:spPr>
        <p:txBody>
          <a:bodyPr/>
          <a:lstStyle/>
          <a:p>
            <a:pPr marL="0" marR="0" lvl="0" indent="0" algn="l" defTabSz="92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BEST NC Board Retreat - Feb 12, 2016</a:t>
            </a:r>
          </a:p>
        </p:txBody>
      </p:sp>
      <p:sp>
        <p:nvSpPr>
          <p:cNvPr id="5" name="Date Placeholder 4"/>
          <p:cNvSpPr>
            <a:spLocks noGrp="1"/>
          </p:cNvSpPr>
          <p:nvPr>
            <p:ph type="dt" idx="11"/>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1FD6A37C-3605-43C5-93FA-735C4A5A91BB}" type="datetime7">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Sep-22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67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70CA1-8552-4052-AB67-E31DE2BD5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502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myFutureNC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UNC Strategic Plan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UNC BOG Subcommittee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Commission on Access to Sound Basic Education | NC Gov. Cooper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First in Teaching FIT Roadmap – BEST NC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NC State Board of Education Approved Strategic Plan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DRIVE Task Force | NC Gov. Cooper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NC STRIDE – BEST NC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Operation Polaris | NC DPI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Hunt-Lee Commission (hunt-institute.org)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Also: </a:t>
            </a: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Facts and Figures – BEST NC</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70CA1-8552-4052-AB67-E31DE2BD5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069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A-Call-to-Action-Final-Report_040319.pdf (myfuturenc.org)</a:t>
            </a:r>
            <a:endParaRPr lang="en-US"/>
          </a:p>
          <a:p>
            <a:r>
              <a:rPr lang="en-US">
                <a:hlinkClick r:id="rId4"/>
              </a:rPr>
              <a:t>unc_strategic_plan.pdf (northcarolina.edu)</a:t>
            </a:r>
            <a:endParaRPr lang="en-US"/>
          </a:p>
          <a:p>
            <a:r>
              <a:rPr lang="en-US">
                <a:hlinkClick r:id="rId5"/>
              </a:rPr>
              <a:t>Microsoft Word - </a:t>
            </a:r>
            <a:r>
              <a:rPr lang="en-US" err="1">
                <a:hlinkClick r:id="rId5"/>
              </a:rPr>
              <a:t>Commission_final</a:t>
            </a:r>
            <a:r>
              <a:rPr lang="en-US">
                <a:hlinkClick r:id="rId5"/>
              </a:rPr>
              <a:t> </a:t>
            </a:r>
            <a:r>
              <a:rPr lang="en-US" err="1">
                <a:hlinkClick r:id="rId5"/>
              </a:rPr>
              <a:t>recommendations_final</a:t>
            </a:r>
            <a:r>
              <a:rPr lang="en-US">
                <a:hlinkClick r:id="rId5"/>
              </a:rPr>
              <a:t> (nc.gov)</a:t>
            </a:r>
            <a:endParaRPr lang="en-US"/>
          </a:p>
          <a:p>
            <a:r>
              <a:rPr lang="en-US">
                <a:hlinkClick r:id="rId6"/>
              </a:rPr>
              <a:t>First in Teaching FIT Roadmap – BEST NC</a:t>
            </a:r>
            <a:endParaRPr lang="en-US"/>
          </a:p>
          <a:p>
            <a:r>
              <a:rPr lang="en-US">
                <a:hlinkClick r:id="rId7"/>
              </a:rPr>
              <a:t>Approved_Strategic-Plan-Outline_08202019.pdf (asqnc.com)</a:t>
            </a:r>
            <a:endParaRPr lang="en-US"/>
          </a:p>
          <a:p>
            <a:r>
              <a:rPr lang="en-US">
                <a:hlinkClick r:id="rId8"/>
              </a:rPr>
              <a:t>DRIVE Task Force | NC Gov. Cooper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9"/>
              </a:rPr>
              <a:t>NC STRIDE – BEST NC</a:t>
            </a:r>
            <a:endParaRPr lang="en-US"/>
          </a:p>
          <a:p>
            <a:r>
              <a:rPr lang="en-US">
                <a:hlinkClick r:id="rId10"/>
              </a:rPr>
              <a:t>Operation Polaris | NC DPI</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70CA1-8552-4052-AB67-E31DE2BD5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592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Times New Roman" panose="02020603050405020304" pitchFamily="18" charset="0"/>
              </a:rPr>
              <a:t>TeachNC: (over 2,000 recruited in the first two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Times New Roman" panose="02020603050405020304" pitchFamily="18" charset="0"/>
              </a:rPr>
              <a:t>ATR: Over 900 teachers are in advanced teacher roles, finally being paid to extend their reach to their colleagues and more students without leaving the </a:t>
            </a:r>
            <a:r>
              <a:rPr lang="en-US" err="1">
                <a:latin typeface="Calibri" panose="020F0502020204030204" pitchFamily="34" charset="0"/>
                <a:ea typeface="Calibri" panose="020F0502020204030204" pitchFamily="34" charset="0"/>
                <a:cs typeface="Times New Roman" panose="02020603050405020304" pitchFamily="18" charset="0"/>
              </a:rPr>
              <a:t>classr</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70CA1-8552-4052-AB67-E31DE2BD5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98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Times New Roman" panose="02020603050405020304" pitchFamily="18" charset="0"/>
              </a:rPr>
              <a:t>TeachNC: (over 2,000 recruited in the first two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Times New Roman" panose="02020603050405020304" pitchFamily="18" charset="0"/>
              </a:rPr>
              <a:t>ATR: Over 900 teachers are in advanced teacher roles, finally being paid to extend their reach to their colleagues and more students without leaving the classroom</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Do you know someone who has lost their license even though their colleagues, their principal, and (more importantly) their students know they are a great teacher?  [see packet]  Do you know someone who simply didn’t enter teaching because they felt doomed to fail because beginning teachers often get the most challenging classroom in the building and not enough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Times New Roman" panose="02020603050405020304" pitchFamily="18" charset="0"/>
              </a:rPr>
              <a:t>And this is obviously just a few of the challenges that the teaching profession faces. The biggest, of course, is that if students do not have access to an effective educator, their academic career and future life prospects will suffer.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70CA1-8552-4052-AB67-E31DE2BD5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198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with a lot of work to do today, I want to take us back to a non-education controversy from 2015 … </a:t>
            </a:r>
          </a:p>
          <a:p>
            <a:endParaRPr lang="en-US"/>
          </a:p>
          <a:p>
            <a:r>
              <a:rPr lang="en-US"/>
              <a:t>Who here remembers this dress?  Are you on team white and gold or are you on team black and blue? </a:t>
            </a:r>
          </a:p>
          <a:p>
            <a:r>
              <a:rPr lang="en-US"/>
              <a:t>[seek understanding, seek to know whether other people see it differently.]</a:t>
            </a:r>
          </a:p>
          <a:p>
            <a:r>
              <a:rPr lang="en-US"/>
              <a:t> </a:t>
            </a:r>
          </a:p>
          <a:p>
            <a:r>
              <a:rPr lang="en-US"/>
              <a:t>It turns out … we are all right, kind of.  We have all heard the phrase “where you stand depends on where you sit.”  In this case, it turns out that it has something to do with how much natural vs artificial light exposure your eyes have had.  In other words, there is no malcontent but it also means it is hard to determine who is “right.” it is in those moments when people see things from different perspectives when grace, patience, and a willingness to listen is important. </a:t>
            </a:r>
          </a:p>
          <a:p>
            <a:endParaRPr lang="en-US"/>
          </a:p>
          <a:p>
            <a:r>
              <a:rPr lang="en-US"/>
              <a:t>The lighting is ambiguous. Our brains disambiguate the ambiguous using our personal references. [resulting in incompatible, subjective realities and none of us register the ambiguity – we wouldn’t even know there is ambiguity if we didn’t talk with people who have other perspectives / life experiences.]</a:t>
            </a:r>
          </a:p>
          <a:p>
            <a:endParaRPr lang="en-US"/>
          </a:p>
          <a:p>
            <a:r>
              <a:rPr lang="en-US"/>
              <a:t>[you could scroll past this dress and never know that other people see it as a different color, unless you talk with people with different lived experiences.]</a:t>
            </a:r>
          </a:p>
          <a:p>
            <a:endParaRPr lang="en-US"/>
          </a:p>
          <a:p>
            <a:r>
              <a:rPr lang="en-US"/>
              <a:t>And, in the end, nothing we will do is as concrete as whether this dress is truly white or black, it teaches us an important lesson that all perspectives are important. And that is why this room is filled with such a diverse group of education stakeholders.  [BREAKDOWN]  </a:t>
            </a:r>
          </a:p>
          <a:p>
            <a:endParaRPr lang="en-US"/>
          </a:p>
          <a:p>
            <a:r>
              <a:rPr lang="en-US"/>
              <a:t>And as you go through your day, please keep this dress in mind. If you disagree with someone, perhaps it is not because they are wrong or being disagreeable, perhaps it is because they have different life experiences and, therefore, either one of you can be wrong.</a:t>
            </a:r>
          </a:p>
          <a:p>
            <a:endParaRPr lang="en-US"/>
          </a:p>
          <a:p>
            <a:r>
              <a:rPr lang="en-US"/>
              <a:t>And because this is a safe space for difficult conversations, I want to point you to the norms that we have consistently had in place since the Innovation Lab began.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70CA1-8552-4052-AB67-E31DE2BD5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210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70CA1-8552-4052-AB67-E31DE2BD5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674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89D43-E4B2-A85F-40C1-96F0CABCABDE}"/>
              </a:ext>
            </a:extLst>
          </p:cNvPr>
          <p:cNvSpPr>
            <a:spLocks noGrp="1"/>
          </p:cNvSpPr>
          <p:nvPr>
            <p:ph type="ctrTitle"/>
          </p:nvPr>
        </p:nvSpPr>
        <p:spPr>
          <a:xfrm>
            <a:off x="1387151" y="0"/>
            <a:ext cx="9144000" cy="2387600"/>
          </a:xfrm>
        </p:spPr>
        <p:txBody>
          <a:bodyPr anchor="b"/>
          <a:lstStyle>
            <a:lvl1pPr algn="ctr">
              <a:defRPr sz="6000">
                <a:solidFill>
                  <a:srgbClr val="4F4F4F"/>
                </a:solidFill>
              </a:defRPr>
            </a:lvl1pPr>
          </a:lstStyle>
          <a:p>
            <a:r>
              <a:rPr lang="en-US"/>
              <a:t>Click to edit Master title style</a:t>
            </a:r>
          </a:p>
        </p:txBody>
      </p:sp>
      <p:sp>
        <p:nvSpPr>
          <p:cNvPr id="3" name="Subtitle 2">
            <a:extLst>
              <a:ext uri="{FF2B5EF4-FFF2-40B4-BE49-F238E27FC236}">
                <a16:creationId xmlns:a16="http://schemas.microsoft.com/office/drawing/2014/main" id="{F97293F5-918B-287D-61F8-D9BDE04550CB}"/>
              </a:ext>
            </a:extLst>
          </p:cNvPr>
          <p:cNvSpPr>
            <a:spLocks noGrp="1"/>
          </p:cNvSpPr>
          <p:nvPr>
            <p:ph type="subTitle" idx="1"/>
          </p:nvPr>
        </p:nvSpPr>
        <p:spPr>
          <a:xfrm>
            <a:off x="1524000" y="357093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5488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62FB4-F4E9-0B4C-1039-DD97A9D6217A}"/>
              </a:ext>
            </a:extLst>
          </p:cNvPr>
          <p:cNvSpPr>
            <a:spLocks noGrp="1"/>
          </p:cNvSpPr>
          <p:nvPr>
            <p:ph type="title"/>
          </p:nvPr>
        </p:nvSpPr>
        <p:spPr>
          <a:xfrm>
            <a:off x="838200" y="18255"/>
            <a:ext cx="10515600" cy="1325563"/>
          </a:xfrm>
        </p:spPr>
        <p:txBody>
          <a:bodyPr/>
          <a:lstStyle>
            <a:lvl1pPr>
              <a:defRPr>
                <a:solidFill>
                  <a:srgbClr val="4F4F4F"/>
                </a:solidFill>
                <a:latin typeface="Arial Unicode MS"/>
              </a:defRPr>
            </a:lvl1pPr>
          </a:lstStyle>
          <a:p>
            <a:r>
              <a:rPr lang="en-US"/>
              <a:t>Click to edit Master title style</a:t>
            </a:r>
          </a:p>
        </p:txBody>
      </p:sp>
      <p:sp>
        <p:nvSpPr>
          <p:cNvPr id="3" name="Content Placeholder 2">
            <a:extLst>
              <a:ext uri="{FF2B5EF4-FFF2-40B4-BE49-F238E27FC236}">
                <a16:creationId xmlns:a16="http://schemas.microsoft.com/office/drawing/2014/main" id="{8A13530B-E97A-5BE7-0091-F510B8F00A84}"/>
              </a:ext>
            </a:extLst>
          </p:cNvPr>
          <p:cNvSpPr>
            <a:spLocks noGrp="1"/>
          </p:cNvSpPr>
          <p:nvPr>
            <p:ph idx="1"/>
          </p:nvPr>
        </p:nvSpPr>
        <p:spPr/>
        <p:txBody>
          <a:bodyPr/>
          <a:lstStyle>
            <a:lvl1pPr>
              <a:defRPr>
                <a:solidFill>
                  <a:srgbClr val="4F4F4F"/>
                </a:solidFill>
                <a:latin typeface="Arial Unicode MS"/>
              </a:defRPr>
            </a:lvl1pPr>
            <a:lvl2pPr>
              <a:defRPr>
                <a:solidFill>
                  <a:srgbClr val="4F4F4F"/>
                </a:solidFill>
                <a:latin typeface="Arial Unicode MS"/>
              </a:defRPr>
            </a:lvl2pPr>
            <a:lvl3pPr>
              <a:defRPr>
                <a:solidFill>
                  <a:srgbClr val="4F4F4F"/>
                </a:solidFill>
                <a:latin typeface="Arial Unicode MS"/>
              </a:defRPr>
            </a:lvl3pPr>
            <a:lvl4pPr>
              <a:defRPr>
                <a:solidFill>
                  <a:srgbClr val="4F4F4F"/>
                </a:solidFill>
                <a:latin typeface="Arial Unicode MS"/>
              </a:defRPr>
            </a:lvl4pPr>
            <a:lvl5pPr>
              <a:defRPr>
                <a:solidFill>
                  <a:srgbClr val="4F4F4F"/>
                </a:solidFill>
                <a:latin typeface="Arial Unicode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384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D711-C4E1-2C2C-9AED-3A4DBD90F52A}"/>
              </a:ext>
            </a:extLst>
          </p:cNvPr>
          <p:cNvSpPr>
            <a:spLocks noGrp="1"/>
          </p:cNvSpPr>
          <p:nvPr>
            <p:ph type="title"/>
          </p:nvPr>
        </p:nvSpPr>
        <p:spPr>
          <a:xfrm>
            <a:off x="831850" y="1709738"/>
            <a:ext cx="10515600" cy="2852737"/>
          </a:xfrm>
        </p:spPr>
        <p:txBody>
          <a:bodyPr anchor="b"/>
          <a:lstStyle>
            <a:lvl1pPr>
              <a:defRPr sz="6000">
                <a:solidFill>
                  <a:srgbClr val="4F4F4F"/>
                </a:solidFill>
              </a:defRPr>
            </a:lvl1pPr>
          </a:lstStyle>
          <a:p>
            <a:r>
              <a:rPr lang="en-US"/>
              <a:t>Click to edit Master title style</a:t>
            </a:r>
          </a:p>
        </p:txBody>
      </p:sp>
      <p:sp>
        <p:nvSpPr>
          <p:cNvPr id="3" name="Text Placeholder 2">
            <a:extLst>
              <a:ext uri="{FF2B5EF4-FFF2-40B4-BE49-F238E27FC236}">
                <a16:creationId xmlns:a16="http://schemas.microsoft.com/office/drawing/2014/main" id="{7B20821E-5A18-1A72-BFA3-272B021F85D1}"/>
              </a:ext>
            </a:extLst>
          </p:cNvPr>
          <p:cNvSpPr>
            <a:spLocks noGrp="1"/>
          </p:cNvSpPr>
          <p:nvPr>
            <p:ph type="body" idx="1"/>
          </p:nvPr>
        </p:nvSpPr>
        <p:spPr>
          <a:xfrm>
            <a:off x="831850" y="4589463"/>
            <a:ext cx="10515600" cy="1500187"/>
          </a:xfrm>
        </p:spPr>
        <p:txBody>
          <a:bodyPr/>
          <a:lstStyle>
            <a:lvl1pPr marL="0" indent="0">
              <a:buNone/>
              <a:defRPr sz="2400">
                <a:solidFill>
                  <a:srgbClr val="4F4F4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6537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9CF30-15DC-ADA2-2B79-4FD928ABE9FA}"/>
              </a:ext>
            </a:extLst>
          </p:cNvPr>
          <p:cNvSpPr>
            <a:spLocks noGrp="1"/>
          </p:cNvSpPr>
          <p:nvPr>
            <p:ph type="title"/>
          </p:nvPr>
        </p:nvSpPr>
        <p:spPr>
          <a:xfrm>
            <a:off x="838200" y="18255"/>
            <a:ext cx="10515600" cy="1325563"/>
          </a:xfrm>
        </p:spPr>
        <p:txBody>
          <a:bodyPr/>
          <a:lstStyle>
            <a:lvl1pPr>
              <a:defRPr>
                <a:solidFill>
                  <a:srgbClr val="4F4F4F"/>
                </a:solidFill>
                <a:latin typeface="Arial Unicode MS"/>
              </a:defRPr>
            </a:lvl1pPr>
          </a:lstStyle>
          <a:p>
            <a:r>
              <a:rPr lang="en-US"/>
              <a:t>Click to edit Master title style</a:t>
            </a:r>
          </a:p>
        </p:txBody>
      </p:sp>
      <p:sp>
        <p:nvSpPr>
          <p:cNvPr id="3" name="Content Placeholder 2">
            <a:extLst>
              <a:ext uri="{FF2B5EF4-FFF2-40B4-BE49-F238E27FC236}">
                <a16:creationId xmlns:a16="http://schemas.microsoft.com/office/drawing/2014/main" id="{0EB8F05F-9E3E-2E5E-37A0-BD5ADD4157EF}"/>
              </a:ext>
            </a:extLst>
          </p:cNvPr>
          <p:cNvSpPr>
            <a:spLocks noGrp="1"/>
          </p:cNvSpPr>
          <p:nvPr>
            <p:ph sz="half" idx="1"/>
          </p:nvPr>
        </p:nvSpPr>
        <p:spPr>
          <a:xfrm>
            <a:off x="838200" y="1825625"/>
            <a:ext cx="5181600" cy="4351338"/>
          </a:xfrm>
        </p:spPr>
        <p:txBody>
          <a:bodyPr/>
          <a:lstStyle>
            <a:lvl1pPr>
              <a:defRPr>
                <a:solidFill>
                  <a:srgbClr val="4F4F4F"/>
                </a:solidFill>
                <a:latin typeface="Arial Unicode MS"/>
              </a:defRPr>
            </a:lvl1pPr>
            <a:lvl2pPr>
              <a:defRPr>
                <a:solidFill>
                  <a:srgbClr val="4F4F4F"/>
                </a:solidFill>
                <a:latin typeface="Arial Unicode MS"/>
              </a:defRPr>
            </a:lvl2pPr>
            <a:lvl3pPr>
              <a:defRPr>
                <a:solidFill>
                  <a:srgbClr val="4F4F4F"/>
                </a:solidFill>
                <a:latin typeface="Arial Unicode MS"/>
              </a:defRPr>
            </a:lvl3pPr>
            <a:lvl4pPr>
              <a:defRPr>
                <a:solidFill>
                  <a:srgbClr val="4F4F4F"/>
                </a:solidFill>
                <a:latin typeface="Arial Unicode MS"/>
              </a:defRPr>
            </a:lvl4pPr>
            <a:lvl5pPr>
              <a:defRPr>
                <a:solidFill>
                  <a:srgbClr val="4F4F4F"/>
                </a:solidFill>
                <a:latin typeface="Arial Unicode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B578C2-727F-E8B7-2C33-036B87DB6C90}"/>
              </a:ext>
            </a:extLst>
          </p:cNvPr>
          <p:cNvSpPr>
            <a:spLocks noGrp="1"/>
          </p:cNvSpPr>
          <p:nvPr>
            <p:ph sz="half" idx="2"/>
          </p:nvPr>
        </p:nvSpPr>
        <p:spPr>
          <a:xfrm>
            <a:off x="6172200" y="1825625"/>
            <a:ext cx="5181600" cy="4351338"/>
          </a:xfrm>
        </p:spPr>
        <p:txBody>
          <a:bodyPr/>
          <a:lstStyle>
            <a:lvl1pPr>
              <a:defRPr>
                <a:solidFill>
                  <a:srgbClr val="4F4F4F"/>
                </a:solidFill>
              </a:defRPr>
            </a:lvl1pPr>
            <a:lvl2pPr>
              <a:defRPr>
                <a:solidFill>
                  <a:srgbClr val="4F4F4F"/>
                </a:solidFill>
              </a:defRPr>
            </a:lvl2pPr>
            <a:lvl3pPr>
              <a:defRPr>
                <a:solidFill>
                  <a:srgbClr val="4F4F4F"/>
                </a:solidFill>
              </a:defRPr>
            </a:lvl3pPr>
            <a:lvl4pPr>
              <a:defRPr>
                <a:solidFill>
                  <a:srgbClr val="4F4F4F"/>
                </a:solidFill>
              </a:defRPr>
            </a:lvl4pPr>
            <a:lvl5pPr>
              <a:defRPr>
                <a:solidFill>
                  <a:srgbClr val="4F4F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572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78345-E30C-FB42-F556-2C8E446B7270}"/>
              </a:ext>
            </a:extLst>
          </p:cNvPr>
          <p:cNvSpPr>
            <a:spLocks noGrp="1"/>
          </p:cNvSpPr>
          <p:nvPr>
            <p:ph type="title"/>
          </p:nvPr>
        </p:nvSpPr>
        <p:spPr>
          <a:xfrm>
            <a:off x="914400" y="0"/>
            <a:ext cx="10515600" cy="1325563"/>
          </a:xfrm>
        </p:spPr>
        <p:txBody>
          <a:bodyPr/>
          <a:lstStyle>
            <a:lvl1pPr>
              <a:defRPr>
                <a:solidFill>
                  <a:srgbClr val="4F4F4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7A02E3A-709D-0450-9A8E-F4921455C1A2}"/>
              </a:ext>
            </a:extLst>
          </p:cNvPr>
          <p:cNvSpPr>
            <a:spLocks noGrp="1"/>
          </p:cNvSpPr>
          <p:nvPr>
            <p:ph type="body" idx="1"/>
          </p:nvPr>
        </p:nvSpPr>
        <p:spPr>
          <a:xfrm>
            <a:off x="777584" y="1492250"/>
            <a:ext cx="5157787" cy="823912"/>
          </a:xfrm>
        </p:spPr>
        <p:txBody>
          <a:bodyPr anchor="b"/>
          <a:lstStyle>
            <a:lvl1pPr marL="0" indent="0" algn="ctr">
              <a:buNone/>
              <a:defRPr sz="2400" b="1">
                <a:solidFill>
                  <a:srgbClr val="4F4F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19AB1E-0D49-9564-FEAC-550CB01B3750}"/>
              </a:ext>
            </a:extLst>
          </p:cNvPr>
          <p:cNvSpPr>
            <a:spLocks noGrp="1"/>
          </p:cNvSpPr>
          <p:nvPr>
            <p:ph sz="half" idx="2"/>
          </p:nvPr>
        </p:nvSpPr>
        <p:spPr>
          <a:xfrm>
            <a:off x="839788" y="2505075"/>
            <a:ext cx="5157787" cy="3684588"/>
          </a:xfrm>
        </p:spPr>
        <p:txBody>
          <a:bodyPr/>
          <a:lstStyle>
            <a:lvl1pPr>
              <a:defRPr>
                <a:solidFill>
                  <a:srgbClr val="4F4F4F"/>
                </a:solidFill>
              </a:defRPr>
            </a:lvl1pPr>
            <a:lvl2pPr>
              <a:defRPr>
                <a:solidFill>
                  <a:srgbClr val="4F4F4F"/>
                </a:solidFill>
              </a:defRPr>
            </a:lvl2pPr>
            <a:lvl3pPr>
              <a:defRPr>
                <a:solidFill>
                  <a:srgbClr val="4F4F4F"/>
                </a:solidFill>
              </a:defRPr>
            </a:lvl3pPr>
            <a:lvl4pPr>
              <a:defRPr>
                <a:solidFill>
                  <a:srgbClr val="4F4F4F"/>
                </a:solidFill>
              </a:defRPr>
            </a:lvl4pPr>
            <a:lvl5pPr>
              <a:defRPr>
                <a:solidFill>
                  <a:srgbClr val="4F4F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65A42F-5F2E-F7D9-3E64-BF8DD2DB2798}"/>
              </a:ext>
            </a:extLst>
          </p:cNvPr>
          <p:cNvSpPr>
            <a:spLocks noGrp="1"/>
          </p:cNvSpPr>
          <p:nvPr>
            <p:ph type="body" sz="quarter" idx="3"/>
          </p:nvPr>
        </p:nvSpPr>
        <p:spPr>
          <a:xfrm>
            <a:off x="6170612" y="1503363"/>
            <a:ext cx="5183188" cy="823912"/>
          </a:xfrm>
        </p:spPr>
        <p:txBody>
          <a:bodyPr anchor="b"/>
          <a:lstStyle>
            <a:lvl1pPr marL="0" indent="0" algn="ctr">
              <a:buNone/>
              <a:defRPr sz="2400" b="1">
                <a:solidFill>
                  <a:srgbClr val="4F4F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4AFDD1-E8DC-829E-85BC-F0BBEE69EA97}"/>
              </a:ext>
            </a:extLst>
          </p:cNvPr>
          <p:cNvSpPr>
            <a:spLocks noGrp="1"/>
          </p:cNvSpPr>
          <p:nvPr>
            <p:ph sz="quarter" idx="4"/>
          </p:nvPr>
        </p:nvSpPr>
        <p:spPr>
          <a:xfrm>
            <a:off x="6172200" y="2505075"/>
            <a:ext cx="5183188" cy="3684588"/>
          </a:xfrm>
        </p:spPr>
        <p:txBody>
          <a:bodyPr/>
          <a:lstStyle>
            <a:lvl1pPr>
              <a:defRPr>
                <a:solidFill>
                  <a:srgbClr val="4F4F4F"/>
                </a:solidFill>
              </a:defRPr>
            </a:lvl1pPr>
            <a:lvl2pPr>
              <a:defRPr>
                <a:solidFill>
                  <a:srgbClr val="4F4F4F"/>
                </a:solidFill>
              </a:defRPr>
            </a:lvl2pPr>
            <a:lvl3pPr>
              <a:defRPr>
                <a:solidFill>
                  <a:srgbClr val="4F4F4F"/>
                </a:solidFill>
              </a:defRPr>
            </a:lvl3pPr>
            <a:lvl4pPr>
              <a:defRPr>
                <a:solidFill>
                  <a:srgbClr val="4F4F4F"/>
                </a:solidFill>
              </a:defRPr>
            </a:lvl4pPr>
            <a:lvl5pPr>
              <a:defRPr>
                <a:solidFill>
                  <a:srgbClr val="4F4F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84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6F5E-4C51-E2CA-1457-F0A204C680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430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61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F9AB-3E18-9A4E-A460-0191132BC017}"/>
              </a:ext>
            </a:extLst>
          </p:cNvPr>
          <p:cNvSpPr>
            <a:spLocks noGrp="1"/>
          </p:cNvSpPr>
          <p:nvPr>
            <p:ph type="ctrTitle"/>
          </p:nvPr>
        </p:nvSpPr>
        <p:spPr>
          <a:xfrm>
            <a:off x="3159888" y="2963119"/>
            <a:ext cx="8692587" cy="821804"/>
          </a:xfrm>
        </p:spPr>
        <p:txBody>
          <a:bodyPr anchor="ctr">
            <a:normAutofit/>
          </a:bodyPr>
          <a:lstStyle>
            <a:lvl1pPr algn="l">
              <a:defRPr sz="4000"/>
            </a:lvl1pPr>
          </a:lstStyle>
          <a:p>
            <a:r>
              <a:rPr lang="en-US"/>
              <a:t>Click to edit Master title style</a:t>
            </a:r>
          </a:p>
        </p:txBody>
      </p:sp>
    </p:spTree>
    <p:extLst>
      <p:ext uri="{BB962C8B-B14F-4D97-AF65-F5344CB8AC3E}">
        <p14:creationId xmlns:p14="http://schemas.microsoft.com/office/powerpoint/2010/main" val="470607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3A49BA-80CA-726B-E3E0-46DE0820B668}"/>
              </a:ext>
            </a:extLst>
          </p:cNvPr>
          <p:cNvSpPr>
            <a:spLocks noGrp="1"/>
          </p:cNvSpPr>
          <p:nvPr>
            <p:ph type="title"/>
          </p:nvPr>
        </p:nvSpPr>
        <p:spPr>
          <a:xfrm>
            <a:off x="763555" y="1825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7903D7-1A36-22E7-D33B-C8F3031986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473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rgbClr val="4F4F4F"/>
          </a:solidFill>
          <a:latin typeface="Arial Unicode M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F4F4F"/>
          </a:solidFill>
          <a:latin typeface="Arial Unicode M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Arial Unicode M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Arial Unicode M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Arial Unicode M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Arial Unicode M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8867-0516-A6B8-9E74-94815E9CE04F}"/>
              </a:ext>
            </a:extLst>
          </p:cNvPr>
          <p:cNvSpPr>
            <a:spLocks noGrp="1"/>
          </p:cNvSpPr>
          <p:nvPr>
            <p:ph type="ctrTitle"/>
          </p:nvPr>
        </p:nvSpPr>
        <p:spPr>
          <a:xfrm>
            <a:off x="1679511" y="1219200"/>
            <a:ext cx="9144000" cy="1051249"/>
          </a:xfrm>
        </p:spPr>
        <p:txBody>
          <a:bodyPr>
            <a:normAutofit fontScale="90000"/>
          </a:bodyPr>
          <a:lstStyle/>
          <a:p>
            <a:r>
              <a:rPr lang="en-US" sz="5200" b="1"/>
              <a:t>Welcome &amp; Opening Remarks</a:t>
            </a:r>
          </a:p>
        </p:txBody>
      </p:sp>
      <p:sp>
        <p:nvSpPr>
          <p:cNvPr id="3" name="Subtitle 2">
            <a:extLst>
              <a:ext uri="{FF2B5EF4-FFF2-40B4-BE49-F238E27FC236}">
                <a16:creationId xmlns:a16="http://schemas.microsoft.com/office/drawing/2014/main" id="{837A3223-820D-AD9A-B150-884AF9B99BA0}"/>
              </a:ext>
            </a:extLst>
          </p:cNvPr>
          <p:cNvSpPr>
            <a:spLocks noGrp="1"/>
          </p:cNvSpPr>
          <p:nvPr>
            <p:ph type="subTitle" idx="1"/>
          </p:nvPr>
        </p:nvSpPr>
        <p:spPr/>
        <p:txBody>
          <a:bodyPr/>
          <a:lstStyle/>
          <a:p>
            <a:r>
              <a:rPr lang="en-US" sz="4800" b="1"/>
              <a:t>Brenda Berg </a:t>
            </a:r>
          </a:p>
          <a:p>
            <a:r>
              <a:rPr lang="en-US"/>
              <a:t>President &amp; CEO, BEST NC </a:t>
            </a:r>
          </a:p>
        </p:txBody>
      </p:sp>
    </p:spTree>
    <p:extLst>
      <p:ext uri="{BB962C8B-B14F-4D97-AF65-F5344CB8AC3E}">
        <p14:creationId xmlns:p14="http://schemas.microsoft.com/office/powerpoint/2010/main" val="1631234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42F132-AAC8-432F-82C3-9E0C5D17101D}"/>
              </a:ext>
            </a:extLst>
          </p:cNvPr>
          <p:cNvSpPr txBox="1"/>
          <p:nvPr/>
        </p:nvSpPr>
        <p:spPr>
          <a:xfrm>
            <a:off x="992130" y="1315652"/>
            <a:ext cx="10243595"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4F4F4F"/>
              </a:solidFill>
              <a:effectLst/>
              <a:uLnTx/>
              <a:uFillTx/>
              <a:latin typeface="Arial Unicode MS"/>
              <a:ea typeface="+mn-ea"/>
              <a:cs typeface="+mn-cs"/>
            </a:endParaRPr>
          </a:p>
          <a:p>
            <a:pPr marL="0" marR="0" lvl="0" indent="0" algn="l" defTabSz="914400" rtl="0" eaLnBrk="1" fontAlgn="auto" latinLnBrk="0" hangingPunct="1">
              <a:lnSpc>
                <a:spcPct val="100000"/>
              </a:lnSpc>
              <a:spcBef>
                <a:spcPts val="600"/>
              </a:spcBef>
              <a:spcAft>
                <a:spcPts val="600"/>
              </a:spcAft>
              <a:buClrTx/>
              <a:buSzPts val="1000"/>
              <a:buFontTx/>
              <a:buNone/>
              <a:tabLst>
                <a:tab pos="457200" algn="l"/>
              </a:tabLst>
              <a:defRPr/>
            </a:pPr>
            <a:r>
              <a:rPr kumimoji="0" lang="en-US" sz="1800" b="1"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Be present. </a:t>
            </a:r>
            <a:r>
              <a:rPr kumimoji="0" lang="en-US" sz="1800" b="0"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We will minimize distractions and stay focused on meeting Innovation Lab goals.</a:t>
            </a:r>
            <a:endParaRPr kumimoji="0" lang="en-US" sz="1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mn-cs"/>
            </a:endParaRPr>
          </a:p>
          <a:p>
            <a:pPr marL="0" marR="0" lvl="0" indent="0" algn="l" defTabSz="914400" rtl="0" eaLnBrk="1" fontAlgn="auto" latinLnBrk="0" hangingPunct="1">
              <a:lnSpc>
                <a:spcPct val="100000"/>
              </a:lnSpc>
              <a:spcBef>
                <a:spcPts val="600"/>
              </a:spcBef>
              <a:spcAft>
                <a:spcPts val="600"/>
              </a:spcAft>
              <a:buClrTx/>
              <a:buSzPts val="1000"/>
              <a:buFontTx/>
              <a:buNone/>
              <a:tabLst>
                <a:tab pos="457200" algn="l"/>
              </a:tabLst>
              <a:defRPr/>
            </a:pPr>
            <a:r>
              <a:rPr kumimoji="0" lang="en-US" sz="1800" b="1"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Participate. </a:t>
            </a:r>
            <a:r>
              <a:rPr kumimoji="0" lang="en-US" sz="1800" b="0"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We will try to participate like we would in face-to-face meetings to the extent possible. We will be on video whenever possible. We will use the chat box and other Zoom features to enhance communication and the sharing of ideas and questions. </a:t>
            </a:r>
            <a:endParaRPr kumimoji="0" lang="en-US" sz="1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mn-cs"/>
            </a:endParaRPr>
          </a:p>
          <a:p>
            <a:pPr marL="0" marR="0" lvl="0" indent="0" algn="l" defTabSz="914400" rtl="0" eaLnBrk="1" fontAlgn="auto" latinLnBrk="0" hangingPunct="1">
              <a:lnSpc>
                <a:spcPct val="100000"/>
              </a:lnSpc>
              <a:spcBef>
                <a:spcPts val="600"/>
              </a:spcBef>
              <a:spcAft>
                <a:spcPts val="600"/>
              </a:spcAft>
              <a:buClrTx/>
              <a:buSzPts val="1000"/>
              <a:buFontTx/>
              <a:buNone/>
              <a:tabLst>
                <a:tab pos="457200" algn="l"/>
              </a:tabLst>
              <a:defRPr/>
            </a:pPr>
            <a:r>
              <a:rPr kumimoji="0" lang="en-US" sz="1800" b="1"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Support productive collaboration.</a:t>
            </a:r>
            <a:r>
              <a:rPr kumimoji="0" lang="en-US" sz="1800" b="0"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 We will use a “Yes, and…” mindset to build on each other’s ideas and to address challenges as they arise. </a:t>
            </a:r>
            <a:endParaRPr kumimoji="0" lang="en-US" sz="1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mn-cs"/>
            </a:endParaRPr>
          </a:p>
          <a:p>
            <a:pPr marL="0" marR="0" lvl="0" indent="0" algn="l" defTabSz="914400" rtl="0" eaLnBrk="1" fontAlgn="auto" latinLnBrk="0" hangingPunct="1">
              <a:lnSpc>
                <a:spcPct val="100000"/>
              </a:lnSpc>
              <a:spcBef>
                <a:spcPts val="600"/>
              </a:spcBef>
              <a:spcAft>
                <a:spcPts val="600"/>
              </a:spcAft>
              <a:buClrTx/>
              <a:buSzPts val="1000"/>
              <a:buFontTx/>
              <a:buNone/>
              <a:tabLst>
                <a:tab pos="457200" algn="l"/>
              </a:tabLst>
              <a:defRPr/>
            </a:pPr>
            <a:r>
              <a:rPr kumimoji="0" lang="en-US" sz="1800" b="1"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Share airtime equitably.</a:t>
            </a:r>
            <a:r>
              <a:rPr kumimoji="0" lang="en-US" sz="1800" b="0"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 We will listen actively and invite the contribution of all members. </a:t>
            </a:r>
            <a:endParaRPr kumimoji="0" lang="en-US" sz="1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mn-cs"/>
            </a:endParaRPr>
          </a:p>
          <a:p>
            <a:pPr marL="0" marR="0" lvl="0" indent="0" algn="l" defTabSz="914400" rtl="0" eaLnBrk="1" fontAlgn="auto" latinLnBrk="0" hangingPunct="1">
              <a:lnSpc>
                <a:spcPct val="100000"/>
              </a:lnSpc>
              <a:spcBef>
                <a:spcPts val="600"/>
              </a:spcBef>
              <a:spcAft>
                <a:spcPts val="600"/>
              </a:spcAft>
              <a:buClrTx/>
              <a:buSzPts val="1000"/>
              <a:buFontTx/>
              <a:buNone/>
              <a:tabLst>
                <a:tab pos="457200" algn="l"/>
              </a:tabLst>
              <a:defRPr/>
            </a:pPr>
            <a:r>
              <a:rPr kumimoji="0" lang="en-US" sz="1800" b="1"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Ensure a Safe Space.</a:t>
            </a:r>
            <a:r>
              <a:rPr kumimoji="0" lang="en-US" sz="1800" b="0"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 We welcome new ideas, even those that may make us uncomfortable. We will not share or post on social media any participant statements or questions. </a:t>
            </a:r>
            <a:endParaRPr kumimoji="0" lang="en-US" sz="1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mn-cs"/>
            </a:endParaRPr>
          </a:p>
          <a:p>
            <a:pPr marL="0" marR="0" lvl="0" indent="0" algn="l" defTabSz="914400" rtl="0" eaLnBrk="1" fontAlgn="auto" latinLnBrk="0" hangingPunct="1">
              <a:lnSpc>
                <a:spcPct val="100000"/>
              </a:lnSpc>
              <a:spcBef>
                <a:spcPts val="600"/>
              </a:spcBef>
              <a:spcAft>
                <a:spcPts val="600"/>
              </a:spcAft>
              <a:buClrTx/>
              <a:buSzPts val="1000"/>
              <a:buFontTx/>
              <a:buNone/>
              <a:tabLst>
                <a:tab pos="457200" algn="l"/>
              </a:tabLst>
              <a:defRPr/>
            </a:pPr>
            <a:r>
              <a:rPr kumimoji="0" lang="en-US" sz="1800" b="1"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Have grace.</a:t>
            </a:r>
            <a:r>
              <a:rPr kumimoji="0" lang="en-US" sz="1800" b="0" i="0" u="none" strike="noStrike" kern="1200" cap="none" spc="0" normalizeH="0" baseline="0" noProof="0">
                <a:ln>
                  <a:noFill/>
                </a:ln>
                <a:solidFill>
                  <a:srgbClr val="4F4F4F"/>
                </a:solidFill>
                <a:effectLst/>
                <a:uLnTx/>
                <a:uFillTx/>
                <a:latin typeface="Arial Unicode MS"/>
                <a:ea typeface="Times New Roman" panose="02020603050405020304" pitchFamily="18" charset="0"/>
                <a:cs typeface="+mn-cs"/>
              </a:rPr>
              <a:t> We will be professional and supportive of each other in our work together.</a:t>
            </a:r>
            <a:endParaRPr kumimoji="0" lang="en-US" sz="1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F4F4F"/>
                </a:solidFill>
                <a:effectLst/>
                <a:uLnTx/>
                <a:uFillTx/>
                <a:latin typeface="Calibri" panose="020F0502020204030204" pitchFamily="34" charset="0"/>
                <a:ea typeface="Calibri" panose="020F0502020204030204" pitchFamily="34" charset="0"/>
                <a:cs typeface="+mn-cs"/>
              </a:rPr>
              <a:t> </a:t>
            </a:r>
          </a:p>
        </p:txBody>
      </p:sp>
      <p:sp>
        <p:nvSpPr>
          <p:cNvPr id="6" name="TextBox 5">
            <a:extLst>
              <a:ext uri="{FF2B5EF4-FFF2-40B4-BE49-F238E27FC236}">
                <a16:creationId xmlns:a16="http://schemas.microsoft.com/office/drawing/2014/main" id="{6C2297FF-D802-484E-A71D-CEE961052FD8}"/>
              </a:ext>
            </a:extLst>
          </p:cNvPr>
          <p:cNvSpPr txBox="1"/>
          <p:nvPr/>
        </p:nvSpPr>
        <p:spPr>
          <a:xfrm>
            <a:off x="1080198" y="5507911"/>
            <a:ext cx="10006155" cy="953081"/>
          </a:xfrm>
          <a:prstGeom prst="rect">
            <a:avLst/>
          </a:prstGeom>
          <a:solidFill>
            <a:srgbClr val="4F4F4F"/>
          </a:solidFill>
          <a:ln>
            <a:solidFill>
              <a:srgbClr val="4F4F4F"/>
            </a:solidFill>
          </a:ln>
          <a:effectLst>
            <a:softEdge rad="63500"/>
          </a:effectLst>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5000"/>
              </a:lnSpc>
              <a:spcBef>
                <a:spcPts val="20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Unicode MS"/>
                <a:ea typeface="Times New Roman" panose="02020603050405020304" pitchFamily="18" charset="0"/>
                <a:cs typeface="+mn-cs"/>
              </a:rPr>
              <a:t>While we ask you to keep participant conversations in confidence to create a safe space for dialogue, we encourage you to share positive Innovation Lab learnings and takeaways using the hashtags </a:t>
            </a:r>
            <a:r>
              <a:rPr kumimoji="0" lang="en-US" sz="1800" b="1" i="0" u="none" strike="noStrike" kern="1200" cap="none" spc="0" normalizeH="0" baseline="0" noProof="0">
                <a:ln>
                  <a:noFill/>
                </a:ln>
                <a:solidFill>
                  <a:prstClr val="white"/>
                </a:solidFill>
                <a:effectLst/>
                <a:uLnTx/>
                <a:uFillTx/>
                <a:latin typeface="Arial Unicode MS"/>
                <a:ea typeface="Times New Roman" panose="02020603050405020304" pitchFamily="18" charset="0"/>
                <a:cs typeface="+mn-cs"/>
              </a:rPr>
              <a:t>#NCEdLab2022, #NCSTRIDE, and #EdConvergence</a:t>
            </a:r>
            <a:r>
              <a:rPr kumimoji="0" lang="en-US" sz="1800" b="0" i="0" u="none" strike="noStrike" kern="1200" cap="none" spc="0" normalizeH="0" baseline="0" noProof="0">
                <a:ln>
                  <a:noFill/>
                </a:ln>
                <a:solidFill>
                  <a:prstClr val="white"/>
                </a:solidFill>
                <a:effectLst/>
                <a:uLnTx/>
                <a:uFillTx/>
                <a:latin typeface="Arial Unicode MS"/>
                <a:ea typeface="Times New Roman" panose="02020603050405020304" pitchFamily="18" charset="0"/>
                <a:cs typeface="+mn-cs"/>
              </a:rPr>
              <a:t>.  </a:t>
            </a:r>
            <a:endParaRPr kumimoji="0" lang="en-US" sz="1800" b="0" i="0" u="none" strike="noStrike" kern="1200" cap="none" spc="0" normalizeH="0" baseline="0" noProof="0">
              <a:ln>
                <a:noFill/>
              </a:ln>
              <a:solidFill>
                <a:prstClr val="white"/>
              </a:solidFill>
              <a:effectLst/>
              <a:uLnTx/>
              <a:uFillTx/>
              <a:latin typeface="Arial Unicode MS"/>
              <a:ea typeface="Calibri" panose="020F0502020204030204" pitchFamily="34" charset="0"/>
              <a:cs typeface="+mn-cs"/>
            </a:endParaRPr>
          </a:p>
        </p:txBody>
      </p:sp>
      <p:sp>
        <p:nvSpPr>
          <p:cNvPr id="7" name="Title 1">
            <a:extLst>
              <a:ext uri="{FF2B5EF4-FFF2-40B4-BE49-F238E27FC236}">
                <a16:creationId xmlns:a16="http://schemas.microsoft.com/office/drawing/2014/main" id="{40935C3F-2171-FBCD-EDF3-CAF5ABE447D3}"/>
              </a:ext>
            </a:extLst>
          </p:cNvPr>
          <p:cNvSpPr txBox="1">
            <a:spLocks/>
          </p:cNvSpPr>
          <p:nvPr/>
        </p:nvSpPr>
        <p:spPr>
          <a:xfrm>
            <a:off x="-2079" y="-44498"/>
            <a:ext cx="12193712"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rgbClr val="4F4F4F"/>
                </a:solidFill>
                <a:latin typeface="Arial Unicode M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4F4F4F"/>
                </a:solidFill>
                <a:effectLst/>
                <a:uLnTx/>
                <a:uFillTx/>
                <a:latin typeface="Arial Unicode MS"/>
                <a:ea typeface="Arial Unicode MS"/>
                <a:cs typeface="Calibri"/>
              </a:rPr>
              <a:t>2022 Innovation Lab Norms</a:t>
            </a:r>
            <a:endParaRPr kumimoji="0" lang="en-US" sz="4400" b="0" i="0" u="none" strike="noStrike" kern="1200" cap="none" spc="0" normalizeH="0" baseline="0" noProof="0">
              <a:ln>
                <a:noFill/>
              </a:ln>
              <a:solidFill>
                <a:srgbClr val="4F4F4F"/>
              </a:solidFill>
              <a:effectLst/>
              <a:uLnTx/>
              <a:uFillTx/>
              <a:latin typeface="Arial Unicode MS"/>
              <a:ea typeface="+mj-ea"/>
              <a:cs typeface="+mj-cs"/>
            </a:endParaRPr>
          </a:p>
        </p:txBody>
      </p:sp>
    </p:spTree>
    <p:extLst>
      <p:ext uri="{BB962C8B-B14F-4D97-AF65-F5344CB8AC3E}">
        <p14:creationId xmlns:p14="http://schemas.microsoft.com/office/powerpoint/2010/main" val="362771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AE8A2F7-ED06-EA23-5F11-2B545AB826C3}"/>
              </a:ext>
            </a:extLst>
          </p:cNvPr>
          <p:cNvPicPr>
            <a:picLocks noChangeAspect="1"/>
          </p:cNvPicPr>
          <p:nvPr/>
        </p:nvPicPr>
        <p:blipFill>
          <a:blip r:embed="rId3"/>
          <a:stretch>
            <a:fillRect/>
          </a:stretch>
        </p:blipFill>
        <p:spPr>
          <a:xfrm>
            <a:off x="979789" y="1761678"/>
            <a:ext cx="10234772" cy="4442979"/>
          </a:xfrm>
          <a:prstGeom prst="rect">
            <a:avLst/>
          </a:prstGeom>
        </p:spPr>
      </p:pic>
      <p:sp>
        <p:nvSpPr>
          <p:cNvPr id="5" name="Title 1">
            <a:extLst>
              <a:ext uri="{FF2B5EF4-FFF2-40B4-BE49-F238E27FC236}">
                <a16:creationId xmlns:a16="http://schemas.microsoft.com/office/drawing/2014/main" id="{AAE980CE-3D08-EBC2-05D2-83F40EABDDBD}"/>
              </a:ext>
            </a:extLst>
          </p:cNvPr>
          <p:cNvSpPr txBox="1">
            <a:spLocks/>
          </p:cNvSpPr>
          <p:nvPr/>
        </p:nvSpPr>
        <p:spPr>
          <a:xfrm>
            <a:off x="-2079" y="-44498"/>
            <a:ext cx="12193712"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rgbClr val="4F4F4F"/>
                </a:solidFill>
                <a:latin typeface="Arial Unicode M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4F4F4F"/>
                </a:solidFill>
                <a:effectLst/>
                <a:uLnTx/>
                <a:uFillTx/>
                <a:latin typeface="Arial Unicode MS"/>
                <a:ea typeface="Arial Unicode MS"/>
                <a:cs typeface="Calibri"/>
              </a:rPr>
              <a:t>What is NC STRIDE?</a:t>
            </a:r>
            <a:endParaRPr kumimoji="0" lang="en-US" sz="4400" b="0" i="0" u="none" strike="noStrike" kern="1200" cap="none" spc="0" normalizeH="0" baseline="0" noProof="0">
              <a:ln>
                <a:noFill/>
              </a:ln>
              <a:solidFill>
                <a:srgbClr val="4F4F4F"/>
              </a:solidFill>
              <a:effectLst/>
              <a:uLnTx/>
              <a:uFillTx/>
              <a:latin typeface="Arial Unicode MS"/>
              <a:ea typeface="Arial Unicode MS"/>
              <a:cs typeface="Arial Unicode MS"/>
            </a:endParaRPr>
          </a:p>
        </p:txBody>
      </p:sp>
    </p:spTree>
    <p:extLst>
      <p:ext uri="{BB962C8B-B14F-4D97-AF65-F5344CB8AC3E}">
        <p14:creationId xmlns:p14="http://schemas.microsoft.com/office/powerpoint/2010/main" val="4291274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23226E-3B27-CBEC-8650-997E5A5C9D46}"/>
              </a:ext>
            </a:extLst>
          </p:cNvPr>
          <p:cNvSpPr txBox="1">
            <a:spLocks/>
          </p:cNvSpPr>
          <p:nvPr/>
        </p:nvSpPr>
        <p:spPr>
          <a:xfrm>
            <a:off x="-2079" y="-44498"/>
            <a:ext cx="12193712"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rgbClr val="4F4F4F"/>
                </a:solidFill>
                <a:latin typeface="Arial Unicode M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4F4F4F"/>
                </a:solidFill>
                <a:effectLst/>
                <a:uLnTx/>
                <a:uFillTx/>
                <a:latin typeface="Arial Unicode MS"/>
                <a:ea typeface="Arial Unicode MS"/>
                <a:cs typeface="Calibri"/>
              </a:rPr>
              <a:t>NC STRIDE Planning Team</a:t>
            </a:r>
            <a:endParaRPr kumimoji="0" lang="en-US" sz="4400" b="0" i="0" u="none" strike="noStrike" kern="1200" cap="none" spc="0" normalizeH="0" baseline="0" noProof="0">
              <a:ln>
                <a:noFill/>
              </a:ln>
              <a:solidFill>
                <a:srgbClr val="4F4F4F"/>
              </a:solidFill>
              <a:effectLst/>
              <a:uLnTx/>
              <a:uFillTx/>
              <a:latin typeface="Arial Unicode MS"/>
              <a:ea typeface="Arial Unicode MS"/>
              <a:cs typeface="Arial Unicode MS"/>
            </a:endParaRPr>
          </a:p>
        </p:txBody>
      </p:sp>
      <p:pic>
        <p:nvPicPr>
          <p:cNvPr id="5" name="Picture 6" descr="Graphical user interface&#10;&#10;Description automatically generated">
            <a:extLst>
              <a:ext uri="{FF2B5EF4-FFF2-40B4-BE49-F238E27FC236}">
                <a16:creationId xmlns:a16="http://schemas.microsoft.com/office/drawing/2014/main" id="{24BFD741-0909-9AA6-37F1-EFD345FBE01C}"/>
              </a:ext>
            </a:extLst>
          </p:cNvPr>
          <p:cNvPicPr>
            <a:picLocks noChangeAspect="1"/>
          </p:cNvPicPr>
          <p:nvPr/>
        </p:nvPicPr>
        <p:blipFill>
          <a:blip r:embed="rId2"/>
          <a:stretch>
            <a:fillRect/>
          </a:stretch>
        </p:blipFill>
        <p:spPr>
          <a:xfrm>
            <a:off x="1996142" y="1317151"/>
            <a:ext cx="8282476" cy="5490049"/>
          </a:xfrm>
          <a:prstGeom prst="rect">
            <a:avLst/>
          </a:prstGeom>
        </p:spPr>
      </p:pic>
    </p:spTree>
    <p:extLst>
      <p:ext uri="{BB962C8B-B14F-4D97-AF65-F5344CB8AC3E}">
        <p14:creationId xmlns:p14="http://schemas.microsoft.com/office/powerpoint/2010/main" val="3539320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0330CC20-1354-A134-AA2A-6E9E8D23E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49" y="1679028"/>
            <a:ext cx="10546101" cy="4636017"/>
          </a:xfrm>
          <a:prstGeom prst="rect">
            <a:avLst/>
          </a:prstGeom>
        </p:spPr>
      </p:pic>
      <p:sp>
        <p:nvSpPr>
          <p:cNvPr id="5" name="Title 1">
            <a:extLst>
              <a:ext uri="{FF2B5EF4-FFF2-40B4-BE49-F238E27FC236}">
                <a16:creationId xmlns:a16="http://schemas.microsoft.com/office/drawing/2014/main" id="{E2367620-11E9-1583-9B93-D946FAE6FD12}"/>
              </a:ext>
            </a:extLst>
          </p:cNvPr>
          <p:cNvSpPr txBox="1">
            <a:spLocks/>
          </p:cNvSpPr>
          <p:nvPr/>
        </p:nvSpPr>
        <p:spPr>
          <a:xfrm>
            <a:off x="747059" y="0"/>
            <a:ext cx="10148048"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rgbClr val="4F4F4F"/>
                </a:solidFill>
                <a:latin typeface="Arial Unicode M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4F4F4F"/>
                </a:solidFill>
                <a:effectLst/>
                <a:uLnTx/>
                <a:uFillTx/>
                <a:latin typeface="Arial Unicode MS"/>
                <a:ea typeface="Arial Unicode MS"/>
                <a:cs typeface="Calibri"/>
              </a:rPr>
              <a:t>Forward STRIDE: How We Got Here</a:t>
            </a:r>
            <a:endParaRPr kumimoji="0" lang="en-US" sz="4400" b="0" i="0" u="none" strike="noStrike" kern="1200" cap="none" spc="0" normalizeH="0" baseline="0" noProof="0">
              <a:ln>
                <a:noFill/>
              </a:ln>
              <a:solidFill>
                <a:srgbClr val="4F4F4F"/>
              </a:solidFill>
              <a:effectLst/>
              <a:uLnTx/>
              <a:uFillTx/>
              <a:latin typeface="Arial Unicode MS"/>
              <a:ea typeface="Arial Unicode MS"/>
              <a:cs typeface="Arial Unicode MS"/>
            </a:endParaRPr>
          </a:p>
        </p:txBody>
      </p:sp>
    </p:spTree>
    <p:extLst>
      <p:ext uri="{BB962C8B-B14F-4D97-AF65-F5344CB8AC3E}">
        <p14:creationId xmlns:p14="http://schemas.microsoft.com/office/powerpoint/2010/main" val="46850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F90C0B-82F2-C7AA-91FA-B8B531AA4269}"/>
              </a:ext>
            </a:extLst>
          </p:cNvPr>
          <p:cNvSpPr>
            <a:spLocks noGrp="1"/>
          </p:cNvSpPr>
          <p:nvPr>
            <p:ph idx="1"/>
          </p:nvPr>
        </p:nvSpPr>
        <p:spPr>
          <a:xfrm>
            <a:off x="713509" y="1437183"/>
            <a:ext cx="11017574" cy="5576935"/>
          </a:xfrm>
        </p:spPr>
        <p:txBody>
          <a:bodyPr>
            <a:normAutofit fontScale="92500" lnSpcReduction="20000"/>
          </a:bodyPr>
          <a:lstStyle/>
          <a:p>
            <a:pPr>
              <a:spcBef>
                <a:spcPts val="0"/>
              </a:spcBef>
              <a:spcAft>
                <a:spcPts val="1200"/>
              </a:spcAft>
            </a:pPr>
            <a:r>
              <a:rPr lang="en-US">
                <a:latin typeface="Calibri" panose="020F0502020204030204" pitchFamily="34" charset="0"/>
                <a:ea typeface="Calibri" panose="020F0502020204030204" pitchFamily="34" charset="0"/>
                <a:cs typeface="Times New Roman" panose="02020603050405020304" pitchFamily="18" charset="0"/>
              </a:rPr>
              <a:t>Emerging Issues Forum: Teachers &amp; The Great Economic Debate (2014)</a:t>
            </a:r>
          </a:p>
          <a:p>
            <a:pPr>
              <a:spcBef>
                <a:spcPts val="0"/>
              </a:spcBef>
              <a:spcAft>
                <a:spcPts val="1200"/>
              </a:spcAft>
            </a:pPr>
            <a:r>
              <a:rPr lang="en-US">
                <a:latin typeface="Calibri" panose="020F0502020204030204" pitchFamily="34" charset="0"/>
                <a:ea typeface="Calibri" panose="020F0502020204030204" pitchFamily="34" charset="0"/>
                <a:cs typeface="Times New Roman" panose="02020603050405020304" pitchFamily="18" charset="0"/>
              </a:rPr>
              <a:t>Excellence: North Carolina’s Education Vision (2015)</a:t>
            </a:r>
          </a:p>
          <a:p>
            <a:pPr marR="0">
              <a:spcBef>
                <a:spcPts val="0"/>
              </a:spcBef>
              <a:spcAft>
                <a:spcPts val="1200"/>
              </a:spcAft>
            </a:pPr>
            <a:r>
              <a:rPr lang="en-US">
                <a:latin typeface="Calibri" panose="020F0502020204030204" pitchFamily="34" charset="0"/>
                <a:ea typeface="Calibri" panose="020F0502020204030204" pitchFamily="34" charset="0"/>
                <a:cs typeface="Times New Roman" panose="02020603050405020304" pitchFamily="18" charset="0"/>
              </a:rPr>
              <a:t>UNC BOG Subcommittee on Teacher &amp; School Leader Quality (2015)</a:t>
            </a:r>
          </a:p>
          <a:p>
            <a:pPr marR="0">
              <a:spcBef>
                <a:spcPts val="0"/>
              </a:spcBef>
              <a:spcAft>
                <a:spcPts val="1200"/>
              </a:spcAft>
            </a:pPr>
            <a:r>
              <a:rPr lang="en-US">
                <a:latin typeface="Calibri" panose="020F0502020204030204" pitchFamily="34" charset="0"/>
                <a:ea typeface="Calibri" panose="020F0502020204030204" pitchFamily="34" charset="0"/>
                <a:cs typeface="Times New Roman" panose="02020603050405020304" pitchFamily="18" charset="0"/>
              </a:rPr>
              <a:t>myFutureNC </a:t>
            </a:r>
            <a:r>
              <a:rPr lang="en-US">
                <a:effectLst/>
                <a:latin typeface="Calibri" panose="020F0502020204030204" pitchFamily="34" charset="0"/>
                <a:ea typeface="Calibri" panose="020F0502020204030204" pitchFamily="34" charset="0"/>
                <a:cs typeface="Times New Roman" panose="02020603050405020304" pitchFamily="18" charset="0"/>
              </a:rPr>
              <a:t>(2017)</a:t>
            </a:r>
          </a:p>
          <a:p>
            <a:pPr>
              <a:spcBef>
                <a:spcPts val="0"/>
              </a:spcBef>
              <a:spcAft>
                <a:spcPts val="1200"/>
              </a:spcAft>
            </a:pPr>
            <a:r>
              <a:rPr lang="en-US">
                <a:latin typeface="Calibri" panose="020F0502020204030204" pitchFamily="34" charset="0"/>
                <a:ea typeface="Calibri" panose="020F0502020204030204" pitchFamily="34" charset="0"/>
                <a:cs typeface="Times New Roman" panose="02020603050405020304" pitchFamily="18" charset="0"/>
              </a:rPr>
              <a:t>C</a:t>
            </a:r>
            <a:r>
              <a:rPr lang="en-US">
                <a:effectLst/>
                <a:latin typeface="Calibri" panose="020F0502020204030204" pitchFamily="34" charset="0"/>
                <a:ea typeface="Calibri" panose="020F0502020204030204" pitchFamily="34" charset="0"/>
                <a:cs typeface="Times New Roman" panose="02020603050405020304" pitchFamily="18" charset="0"/>
              </a:rPr>
              <a:t>ommission on Access to Sound Basic Education (2017)</a:t>
            </a:r>
          </a:p>
          <a:p>
            <a:pPr>
              <a:spcBef>
                <a:spcPts val="0"/>
              </a:spcBef>
              <a:spcAft>
                <a:spcPts val="1200"/>
              </a:spcAft>
            </a:pPr>
            <a:r>
              <a:rPr lang="en-US">
                <a:effectLst/>
                <a:latin typeface="Calibri" panose="020F0502020204030204" pitchFamily="34" charset="0"/>
                <a:ea typeface="Calibri" panose="020F0502020204030204" pitchFamily="34" charset="0"/>
                <a:cs typeface="Times New Roman" panose="02020603050405020304" pitchFamily="18" charset="0"/>
              </a:rPr>
              <a:t>UNC Strategic Plan (2017)</a:t>
            </a:r>
          </a:p>
          <a:p>
            <a:pPr marR="0">
              <a:spcBef>
                <a:spcPts val="0"/>
              </a:spcBef>
              <a:spcAft>
                <a:spcPts val="1200"/>
              </a:spcAft>
            </a:pPr>
            <a:r>
              <a:rPr lang="en-US">
                <a:effectLst/>
                <a:latin typeface="Calibri" panose="020F0502020204030204" pitchFamily="34" charset="0"/>
                <a:ea typeface="Calibri" panose="020F0502020204030204" pitchFamily="34" charset="0"/>
                <a:cs typeface="Times New Roman" panose="02020603050405020304" pitchFamily="18" charset="0"/>
              </a:rPr>
              <a:t>FIT Leaders Roadmap (2018)</a:t>
            </a:r>
          </a:p>
          <a:p>
            <a:pPr marR="0">
              <a:spcBef>
                <a:spcPts val="0"/>
              </a:spcBef>
              <a:spcAft>
                <a:spcPts val="1200"/>
              </a:spcAft>
            </a:pPr>
            <a:r>
              <a:rPr lang="en-US">
                <a:effectLst/>
                <a:latin typeface="Calibri" panose="020F0502020204030204" pitchFamily="34" charset="0"/>
                <a:ea typeface="Calibri" panose="020F0502020204030204" pitchFamily="34" charset="0"/>
                <a:cs typeface="Times New Roman" panose="02020603050405020304" pitchFamily="18" charset="0"/>
              </a:rPr>
              <a:t>NC State Board of Education Strategic Plan (2019)</a:t>
            </a:r>
          </a:p>
          <a:p>
            <a:pPr marR="0">
              <a:spcBef>
                <a:spcPts val="0"/>
              </a:spcBef>
              <a:spcAft>
                <a:spcPts val="1200"/>
              </a:spcAft>
            </a:pPr>
            <a:r>
              <a:rPr lang="en-US">
                <a:effectLst/>
                <a:latin typeface="Calibri" panose="020F0502020204030204" pitchFamily="34" charset="0"/>
                <a:ea typeface="Calibri" panose="020F0502020204030204" pitchFamily="34" charset="0"/>
                <a:cs typeface="Times New Roman" panose="02020603050405020304" pitchFamily="18" charset="0"/>
              </a:rPr>
              <a:t>DRIVE Taskforce (2019)</a:t>
            </a:r>
          </a:p>
          <a:p>
            <a:pPr>
              <a:spcBef>
                <a:spcPts val="0"/>
              </a:spcBef>
              <a:spcAft>
                <a:spcPts val="1200"/>
              </a:spcAft>
            </a:pPr>
            <a:r>
              <a:rPr lang="en-US">
                <a:effectLst/>
                <a:latin typeface="Calibri" panose="020F0502020204030204" pitchFamily="34" charset="0"/>
                <a:ea typeface="Calibri" panose="020F0502020204030204" pitchFamily="34" charset="0"/>
                <a:cs typeface="Times New Roman" panose="02020603050405020304" pitchFamily="18" charset="0"/>
              </a:rPr>
              <a:t>NC STRIDE (2020)</a:t>
            </a:r>
          </a:p>
          <a:p>
            <a:pPr marR="0">
              <a:spcBef>
                <a:spcPts val="0"/>
              </a:spcBef>
              <a:spcAft>
                <a:spcPts val="1200"/>
              </a:spcAft>
            </a:pPr>
            <a:r>
              <a:rPr lang="en-US">
                <a:effectLst/>
                <a:latin typeface="Calibri" panose="020F0502020204030204" pitchFamily="34" charset="0"/>
                <a:ea typeface="Calibri" panose="020F0502020204030204" pitchFamily="34" charset="0"/>
                <a:cs typeface="Times New Roman" panose="02020603050405020304" pitchFamily="18" charset="0"/>
              </a:rPr>
              <a:t>Operation Polaris (2021)</a:t>
            </a:r>
          </a:p>
          <a:p>
            <a:pPr marR="0">
              <a:spcBef>
                <a:spcPts val="0"/>
              </a:spcBef>
              <a:spcAft>
                <a:spcPts val="1200"/>
              </a:spcAft>
            </a:pPr>
            <a:r>
              <a:rPr lang="en-US">
                <a:effectLst/>
                <a:latin typeface="Calibri" panose="020F0502020204030204" pitchFamily="34" charset="0"/>
                <a:ea typeface="Calibri" panose="020F0502020204030204" pitchFamily="34" charset="0"/>
                <a:cs typeface="Times New Roman" panose="02020603050405020304" pitchFamily="18" charset="0"/>
              </a:rPr>
              <a:t>Hunt-Lee Commission (2022)</a:t>
            </a:r>
          </a:p>
        </p:txBody>
      </p:sp>
      <p:pic>
        <p:nvPicPr>
          <p:cNvPr id="5" name="Picture 4" descr="A group of people posing for a photo&#10;&#10;Description automatically generated">
            <a:extLst>
              <a:ext uri="{FF2B5EF4-FFF2-40B4-BE49-F238E27FC236}">
                <a16:creationId xmlns:a16="http://schemas.microsoft.com/office/drawing/2014/main" id="{BBF11E4B-5D01-2382-4B46-927E90886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7710" y="4944615"/>
            <a:ext cx="4544290" cy="1913385"/>
          </a:xfrm>
          <a:prstGeom prst="rect">
            <a:avLst/>
          </a:prstGeom>
        </p:spPr>
      </p:pic>
      <p:sp>
        <p:nvSpPr>
          <p:cNvPr id="8" name="Title 1">
            <a:extLst>
              <a:ext uri="{FF2B5EF4-FFF2-40B4-BE49-F238E27FC236}">
                <a16:creationId xmlns:a16="http://schemas.microsoft.com/office/drawing/2014/main" id="{1C8A863A-5375-CAC5-99E5-4EF91DFAB672}"/>
              </a:ext>
            </a:extLst>
          </p:cNvPr>
          <p:cNvSpPr>
            <a:spLocks noGrp="1"/>
          </p:cNvSpPr>
          <p:nvPr>
            <p:ph type="title"/>
          </p:nvPr>
        </p:nvSpPr>
        <p:spPr>
          <a:xfrm>
            <a:off x="-2079" y="-44498"/>
            <a:ext cx="12193712" cy="1325563"/>
          </a:xfrm>
        </p:spPr>
        <p:txBody>
          <a:bodyPr/>
          <a:lstStyle/>
          <a:p>
            <a:pPr algn="ctr"/>
            <a:r>
              <a:rPr lang="en-US" b="1">
                <a:ea typeface="Arial Unicode MS"/>
                <a:cs typeface="Calibri"/>
              </a:rPr>
              <a:t>Converging Efforts</a:t>
            </a:r>
            <a:endParaRPr lang="en-US">
              <a:ea typeface="Arial Unicode MS"/>
              <a:cs typeface="Arial Unicode MS"/>
            </a:endParaRPr>
          </a:p>
        </p:txBody>
      </p:sp>
    </p:spTree>
    <p:extLst>
      <p:ext uri="{BB962C8B-B14F-4D97-AF65-F5344CB8AC3E}">
        <p14:creationId xmlns:p14="http://schemas.microsoft.com/office/powerpoint/2010/main" val="1083632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000F-FC84-2ABE-80E8-13E3EA67CBC1}"/>
              </a:ext>
            </a:extLst>
          </p:cNvPr>
          <p:cNvSpPr>
            <a:spLocks noGrp="1"/>
          </p:cNvSpPr>
          <p:nvPr>
            <p:ph type="title"/>
          </p:nvPr>
        </p:nvSpPr>
        <p:spPr>
          <a:xfrm>
            <a:off x="-2079" y="-44498"/>
            <a:ext cx="12193712" cy="1325563"/>
          </a:xfrm>
        </p:spPr>
        <p:txBody>
          <a:bodyPr/>
          <a:lstStyle/>
          <a:p>
            <a:pPr algn="ctr"/>
            <a:r>
              <a:rPr lang="en-US" b="1">
                <a:ea typeface="Arial Unicode MS"/>
                <a:cs typeface="Calibri"/>
              </a:rPr>
              <a:t>Shared Values</a:t>
            </a:r>
            <a:endParaRPr lang="en-US">
              <a:ea typeface="Arial Unicode MS"/>
              <a:cs typeface="Arial Unicode MS"/>
            </a:endParaRPr>
          </a:p>
        </p:txBody>
      </p:sp>
      <p:sp>
        <p:nvSpPr>
          <p:cNvPr id="3" name="Content Placeholder 2">
            <a:extLst>
              <a:ext uri="{FF2B5EF4-FFF2-40B4-BE49-F238E27FC236}">
                <a16:creationId xmlns:a16="http://schemas.microsoft.com/office/drawing/2014/main" id="{A8F90C0B-82F2-C7AA-91FA-B8B531AA4269}"/>
              </a:ext>
            </a:extLst>
          </p:cNvPr>
          <p:cNvSpPr>
            <a:spLocks noGrp="1"/>
          </p:cNvSpPr>
          <p:nvPr>
            <p:ph idx="1"/>
          </p:nvPr>
        </p:nvSpPr>
        <p:spPr>
          <a:xfrm>
            <a:off x="838200" y="1700934"/>
            <a:ext cx="10515600" cy="4658302"/>
          </a:xfrm>
        </p:spPr>
        <p:txBody>
          <a:bodyPr>
            <a:normAutofit/>
          </a:bodyPr>
          <a:lstStyle/>
          <a:p>
            <a:pPr marL="0">
              <a:spcBef>
                <a:spcPts val="0"/>
              </a:spcBef>
              <a:spcAft>
                <a:spcPts val="1200"/>
              </a:spcAft>
            </a:pPr>
            <a:r>
              <a:rPr lang="en-US">
                <a:effectLst/>
                <a:ea typeface="Calibri" panose="020F0502020204030204" pitchFamily="34" charset="0"/>
                <a:cs typeface="Times New Roman" panose="02020603050405020304" pitchFamily="18" charset="0"/>
              </a:rPr>
              <a:t>Ensure every student has access to an effective educator</a:t>
            </a:r>
          </a:p>
          <a:p>
            <a:pPr marL="0" marR="0">
              <a:spcBef>
                <a:spcPts val="0"/>
              </a:spcBef>
              <a:spcAft>
                <a:spcPts val="1200"/>
              </a:spcAft>
            </a:pPr>
            <a:r>
              <a:rPr lang="en-US">
                <a:ea typeface="Calibri" panose="020F0502020204030204" pitchFamily="34" charset="0"/>
                <a:cs typeface="Times New Roman" panose="02020603050405020304" pitchFamily="18" charset="0"/>
              </a:rPr>
              <a:t>Expand teacher recruitment </a:t>
            </a:r>
          </a:p>
          <a:p>
            <a:pPr marR="0">
              <a:spcBef>
                <a:spcPts val="0"/>
              </a:spcBef>
              <a:spcAft>
                <a:spcPts val="1200"/>
              </a:spcAft>
            </a:pPr>
            <a:r>
              <a:rPr lang="en-US">
                <a:effectLst/>
                <a:ea typeface="Calibri" panose="020F0502020204030204" pitchFamily="34" charset="0"/>
                <a:cs typeface="Times New Roman" panose="02020603050405020304" pitchFamily="18" charset="0"/>
              </a:rPr>
              <a:t>Better </a:t>
            </a:r>
            <a:r>
              <a:rPr lang="en-US">
                <a:ea typeface="Calibri" panose="020F0502020204030204" pitchFamily="34" charset="0"/>
                <a:cs typeface="Times New Roman" panose="02020603050405020304" pitchFamily="18" charset="0"/>
              </a:rPr>
              <a:t>support for all teachers, particularly beginning and residency</a:t>
            </a:r>
          </a:p>
          <a:p>
            <a:pPr marL="0" marR="0">
              <a:spcBef>
                <a:spcPts val="0"/>
              </a:spcBef>
              <a:spcAft>
                <a:spcPts val="1200"/>
              </a:spcAft>
            </a:pPr>
            <a:r>
              <a:rPr lang="en-US">
                <a:effectLst/>
                <a:ea typeface="Calibri" panose="020F0502020204030204" pitchFamily="34" charset="0"/>
                <a:cs typeface="Times New Roman" panose="02020603050405020304" pitchFamily="18" charset="0"/>
              </a:rPr>
              <a:t>Great teachers want to work for great leaders</a:t>
            </a:r>
          </a:p>
          <a:p>
            <a:pPr marL="0" marR="0">
              <a:spcBef>
                <a:spcPts val="0"/>
              </a:spcBef>
              <a:spcAft>
                <a:spcPts val="1200"/>
              </a:spcAft>
            </a:pPr>
            <a:r>
              <a:rPr lang="en-US">
                <a:ea typeface="Calibri" panose="020F0502020204030204" pitchFamily="34" charset="0"/>
                <a:cs typeface="Times New Roman" panose="02020603050405020304" pitchFamily="18" charset="0"/>
              </a:rPr>
              <a:t>Shore up the leaky pipeline:</a:t>
            </a:r>
          </a:p>
          <a:p>
            <a:pPr marL="914400" lvl="2">
              <a:spcBef>
                <a:spcPts val="0"/>
              </a:spcBef>
              <a:spcAft>
                <a:spcPts val="1200"/>
              </a:spcAft>
            </a:pPr>
            <a:r>
              <a:rPr lang="en-US">
                <a:ea typeface="Calibri" panose="020F0502020204030204" pitchFamily="34" charset="0"/>
                <a:cs typeface="Times New Roman" panose="02020603050405020304" pitchFamily="18" charset="0"/>
              </a:rPr>
              <a:t>Licensure barriers</a:t>
            </a:r>
            <a:endParaRPr lang="en-US">
              <a:effectLst/>
              <a:ea typeface="Calibri" panose="020F0502020204030204" pitchFamily="34" charset="0"/>
              <a:cs typeface="Times New Roman" panose="02020603050405020304" pitchFamily="18" charset="0"/>
            </a:endParaRPr>
          </a:p>
          <a:p>
            <a:pPr marL="914400" lvl="2">
              <a:spcBef>
                <a:spcPts val="0"/>
              </a:spcBef>
              <a:spcAft>
                <a:spcPts val="1200"/>
              </a:spcAft>
            </a:pPr>
            <a:r>
              <a:rPr lang="en-US">
                <a:ea typeface="Calibri" panose="020F0502020204030204" pitchFamily="34" charset="0"/>
                <a:cs typeface="Times New Roman" panose="02020603050405020304" pitchFamily="18" charset="0"/>
              </a:rPr>
              <a:t>Traditional EPP graduates who don’t enter NC schools</a:t>
            </a:r>
          </a:p>
          <a:p>
            <a:pPr marL="914400" lvl="2">
              <a:spcBef>
                <a:spcPts val="0"/>
              </a:spcBef>
              <a:spcAft>
                <a:spcPts val="1200"/>
              </a:spcAft>
            </a:pPr>
            <a:r>
              <a:rPr lang="en-US">
                <a:effectLst/>
                <a:ea typeface="Calibri" panose="020F0502020204030204" pitchFamily="34" charset="0"/>
                <a:cs typeface="Times New Roman" panose="02020603050405020304" pitchFamily="18" charset="0"/>
              </a:rPr>
              <a:t>High turnover pathways like residency</a:t>
            </a:r>
          </a:p>
        </p:txBody>
      </p:sp>
    </p:spTree>
    <p:extLst>
      <p:ext uri="{BB962C8B-B14F-4D97-AF65-F5344CB8AC3E}">
        <p14:creationId xmlns:p14="http://schemas.microsoft.com/office/powerpoint/2010/main" val="277787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C45192-BC7D-AA46-B074-F4F80216C6DB}"/>
              </a:ext>
            </a:extLst>
          </p:cNvPr>
          <p:cNvSpPr txBox="1">
            <a:spLocks/>
          </p:cNvSpPr>
          <p:nvPr/>
        </p:nvSpPr>
        <p:spPr>
          <a:xfrm>
            <a:off x="838200" y="1700934"/>
            <a:ext cx="10515600" cy="465830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F4F4F"/>
                </a:solidFill>
                <a:latin typeface="Arial Unicode M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Arial Unicode M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Arial Unicode M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Arial Unicode M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Arial Unicode M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In the last two years, EPP enrollment is up 40%.</a:t>
            </a:r>
          </a:p>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err="1">
                <a:ln>
                  <a:noFill/>
                </a:ln>
                <a:solidFill>
                  <a:srgbClr val="4F4F4F"/>
                </a:solidFill>
                <a:effectLst/>
                <a:uLnTx/>
                <a:uFillTx/>
                <a:latin typeface="Arial Unicode MS"/>
                <a:ea typeface="Calibri" panose="020F0502020204030204" pitchFamily="34" charset="0"/>
                <a:cs typeface="Times New Roman" panose="02020603050405020304" pitchFamily="18" charset="0"/>
              </a:rPr>
              <a:t>TeachNC</a:t>
            </a: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 created as the first ever statewide recruitment initiative, collaborating with every EPP and LEA in the state to recruit teachers. </a:t>
            </a:r>
          </a:p>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New data, including new vacancy data and a statewide jobs board.</a:t>
            </a:r>
          </a:p>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Over 400 high-potential principal candidates have been recruited and prepared to work in high need schools.</a:t>
            </a:r>
          </a:p>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Over 900 teachers are in new Advanced Teaching Roles in 19 districts.</a:t>
            </a:r>
          </a:p>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Several districts are preparing to pilot teacher apprenticeships.</a:t>
            </a:r>
          </a:p>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Teaching Fellows Program has expanded to three MSIs.</a:t>
            </a:r>
          </a:p>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Teacher Supplement Assistance Allotment established ($170M).</a:t>
            </a:r>
          </a:p>
        </p:txBody>
      </p:sp>
      <p:sp>
        <p:nvSpPr>
          <p:cNvPr id="7" name="Title 1">
            <a:extLst>
              <a:ext uri="{FF2B5EF4-FFF2-40B4-BE49-F238E27FC236}">
                <a16:creationId xmlns:a16="http://schemas.microsoft.com/office/drawing/2014/main" id="{260A992F-377C-8CFC-DC12-890D15E368DA}"/>
              </a:ext>
            </a:extLst>
          </p:cNvPr>
          <p:cNvSpPr txBox="1">
            <a:spLocks/>
          </p:cNvSpPr>
          <p:nvPr/>
        </p:nvSpPr>
        <p:spPr>
          <a:xfrm>
            <a:off x="-2079" y="-44498"/>
            <a:ext cx="12193712"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rgbClr val="4F4F4F"/>
                </a:solidFill>
                <a:latin typeface="Arial Unicode M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4F4F4F"/>
                </a:solidFill>
                <a:effectLst/>
                <a:uLnTx/>
                <a:uFillTx/>
                <a:latin typeface="Arial Unicode MS"/>
                <a:ea typeface="Arial Unicode MS"/>
                <a:cs typeface="Calibri"/>
              </a:rPr>
              <a:t>We Are Making Progress</a:t>
            </a:r>
            <a:endParaRPr kumimoji="0" lang="en-US" sz="4400" b="0" i="0" u="none" strike="noStrike" kern="1200" cap="none" spc="0" normalizeH="0" baseline="0" noProof="0">
              <a:ln>
                <a:noFill/>
              </a:ln>
              <a:solidFill>
                <a:srgbClr val="4F4F4F"/>
              </a:solidFill>
              <a:effectLst/>
              <a:uLnTx/>
              <a:uFillTx/>
              <a:latin typeface="Arial Unicode MS"/>
              <a:ea typeface="Arial Unicode MS"/>
              <a:cs typeface="Arial Unicode MS"/>
            </a:endParaRPr>
          </a:p>
        </p:txBody>
      </p:sp>
    </p:spTree>
    <p:extLst>
      <p:ext uri="{BB962C8B-B14F-4D97-AF65-F5344CB8AC3E}">
        <p14:creationId xmlns:p14="http://schemas.microsoft.com/office/powerpoint/2010/main" val="369405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C45192-BC7D-AA46-B074-F4F80216C6DB}"/>
              </a:ext>
            </a:extLst>
          </p:cNvPr>
          <p:cNvSpPr txBox="1">
            <a:spLocks/>
          </p:cNvSpPr>
          <p:nvPr/>
        </p:nvSpPr>
        <p:spPr>
          <a:xfrm>
            <a:off x="727363" y="1548533"/>
            <a:ext cx="11035146" cy="5309467"/>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F4F4F"/>
                </a:solidFill>
                <a:latin typeface="Arial Unicode M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4F4F"/>
                </a:solidFill>
                <a:latin typeface="Arial Unicode M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4F4F"/>
                </a:solidFill>
                <a:latin typeface="Arial Unicode M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Arial Unicode M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4F4F"/>
                </a:solidFill>
                <a:latin typeface="Arial Unicode M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Every school year starts with teacher vacancies, particularly in high-need schools and key subject areas like STEM and Special Education.</a:t>
            </a:r>
          </a:p>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Traditionally prepared teachers are our highest performing pipeline of teachers and yet 38% of EPP graduates do not enter a NC classroom, indicating that starting pay and support is perhaps not adequate.</a:t>
            </a:r>
          </a:p>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Our fastest growing and most diverse pipeline of teachers also has the highest turnover rate and the lowest academic outcomes, creating a call to action for better educator support, particularly for residency teachers.</a:t>
            </a:r>
          </a:p>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Effective teachers are sometimes forced to leave the profession because they have only one way to prove their effectiveness for licensure, even if they have solid growth data, performance evaluations, and student feedback.</a:t>
            </a:r>
          </a:p>
          <a:p>
            <a:pPr marL="463550" marR="0" lvl="0" indent="-4635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4F4F4F"/>
                </a:solidFill>
                <a:effectLst/>
                <a:uLnTx/>
                <a:uFillTx/>
                <a:latin typeface="Arial Unicode MS"/>
                <a:ea typeface="Calibri" panose="020F0502020204030204" pitchFamily="34" charset="0"/>
                <a:cs typeface="Times New Roman" panose="02020603050405020304" pitchFamily="18" charset="0"/>
              </a:rPr>
              <a:t>Starting teacher pay is not competitive with surrounding states, teachers wait a decade or more to earn the full base pay for a fully licensed teacher, and fewer than 20 districts offer significant pay for taking advanced roles.</a:t>
            </a:r>
          </a:p>
        </p:txBody>
      </p:sp>
      <p:sp>
        <p:nvSpPr>
          <p:cNvPr id="5" name="Title 1">
            <a:extLst>
              <a:ext uri="{FF2B5EF4-FFF2-40B4-BE49-F238E27FC236}">
                <a16:creationId xmlns:a16="http://schemas.microsoft.com/office/drawing/2014/main" id="{A5D3C9CF-0275-8776-4728-D14C8A58AE82}"/>
              </a:ext>
            </a:extLst>
          </p:cNvPr>
          <p:cNvSpPr txBox="1">
            <a:spLocks/>
          </p:cNvSpPr>
          <p:nvPr/>
        </p:nvSpPr>
        <p:spPr>
          <a:xfrm>
            <a:off x="-2079" y="-44498"/>
            <a:ext cx="12193712"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rgbClr val="4F4F4F"/>
                </a:solidFill>
                <a:latin typeface="Arial Unicode M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4F4F4F"/>
                </a:solidFill>
                <a:effectLst/>
                <a:uLnTx/>
                <a:uFillTx/>
                <a:latin typeface="Arial Unicode MS"/>
                <a:ea typeface="Arial Unicode MS"/>
                <a:cs typeface="Calibri"/>
              </a:rPr>
              <a:t>And Yet...</a:t>
            </a:r>
            <a:endParaRPr kumimoji="0" lang="en-US" sz="4400" b="0" i="0" u="none" strike="noStrike" kern="1200" cap="none" spc="0" normalizeH="0" baseline="0" noProof="0">
              <a:ln>
                <a:noFill/>
              </a:ln>
              <a:solidFill>
                <a:srgbClr val="4F4F4F"/>
              </a:solidFill>
              <a:effectLst/>
              <a:uLnTx/>
              <a:uFillTx/>
              <a:latin typeface="Arial Unicode MS"/>
              <a:ea typeface="Arial Unicode MS"/>
              <a:cs typeface="Arial Unicode MS"/>
            </a:endParaRPr>
          </a:p>
        </p:txBody>
      </p:sp>
    </p:spTree>
    <p:extLst>
      <p:ext uri="{BB962C8B-B14F-4D97-AF65-F5344CB8AC3E}">
        <p14:creationId xmlns:p14="http://schemas.microsoft.com/office/powerpoint/2010/main" val="18100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he dress 2015">
            <a:extLst>
              <a:ext uri="{FF2B5EF4-FFF2-40B4-BE49-F238E27FC236}">
                <a16:creationId xmlns:a16="http://schemas.microsoft.com/office/drawing/2014/main" id="{CC682CD0-059D-F648-B6B1-45A0659E0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129" y="1693285"/>
            <a:ext cx="3191742" cy="465257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F63D127-7FA3-6C39-12A7-34A11AFB07E7}"/>
              </a:ext>
            </a:extLst>
          </p:cNvPr>
          <p:cNvSpPr txBox="1">
            <a:spLocks/>
          </p:cNvSpPr>
          <p:nvPr/>
        </p:nvSpPr>
        <p:spPr>
          <a:xfrm>
            <a:off x="-2079" y="-44498"/>
            <a:ext cx="12193712"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rgbClr val="4F4F4F"/>
                </a:solidFill>
                <a:latin typeface="Arial Unicode MS"/>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4F4F4F"/>
                </a:solidFill>
                <a:effectLst/>
                <a:uLnTx/>
                <a:uFillTx/>
                <a:latin typeface="Arial Unicode MS"/>
                <a:ea typeface="Arial Unicode MS"/>
                <a:cs typeface="Calibri"/>
              </a:rPr>
              <a:t>Converging in a Divergent World</a:t>
            </a:r>
            <a:endParaRPr kumimoji="0" lang="en-US" sz="4400" b="0" i="0" u="none" strike="noStrike" kern="1200" cap="none" spc="0" normalizeH="0" baseline="0" noProof="0">
              <a:ln>
                <a:noFill/>
              </a:ln>
              <a:solidFill>
                <a:srgbClr val="4F4F4F"/>
              </a:solidFill>
              <a:effectLst/>
              <a:uLnTx/>
              <a:uFillTx/>
              <a:latin typeface="Arial Unicode MS"/>
              <a:ea typeface="Arial Unicode MS"/>
              <a:cs typeface="Arial Unicode MS"/>
            </a:endParaRPr>
          </a:p>
        </p:txBody>
      </p:sp>
    </p:spTree>
    <p:extLst>
      <p:ext uri="{BB962C8B-B14F-4D97-AF65-F5344CB8AC3E}">
        <p14:creationId xmlns:p14="http://schemas.microsoft.com/office/powerpoint/2010/main" val="255849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F8BAE50-4C34-4942-8FED-D68DF7F6D86A}" vid="{7759A9CF-C774-4360-9AB0-4477E9588C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1402</Words>
  <Application>Microsoft Office PowerPoint</Application>
  <PresentationFormat>Widescreen</PresentationFormat>
  <Paragraphs>111</Paragraphs>
  <Slides>10</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Arial Unicode MS</vt:lpstr>
      <vt:lpstr>Calibri</vt:lpstr>
      <vt:lpstr>1_Office Theme</vt:lpstr>
      <vt:lpstr>Welcome &amp; Opening Remarks</vt:lpstr>
      <vt:lpstr>PowerPoint Presentation</vt:lpstr>
      <vt:lpstr>PowerPoint Presentation</vt:lpstr>
      <vt:lpstr>PowerPoint Presentation</vt:lpstr>
      <vt:lpstr>Converging Efforts</vt:lpstr>
      <vt:lpstr>Shared Values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&amp; Opening Remarks</dc:title>
  <dc:creator>Leah Sutton</dc:creator>
  <cp:lastModifiedBy>Leah Sutton</cp:lastModifiedBy>
  <cp:revision>1</cp:revision>
  <dcterms:created xsi:type="dcterms:W3CDTF">2022-09-08T17:48:26Z</dcterms:created>
  <dcterms:modified xsi:type="dcterms:W3CDTF">2022-09-08T17:48:58Z</dcterms:modified>
</cp:coreProperties>
</file>